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56" r:id="rId2"/>
    <p:sldId id="270" r:id="rId3"/>
    <p:sldId id="266" r:id="rId4"/>
    <p:sldId id="260" r:id="rId5"/>
    <p:sldId id="288" r:id="rId6"/>
    <p:sldId id="284" r:id="rId7"/>
    <p:sldId id="285" r:id="rId8"/>
    <p:sldId id="261" r:id="rId9"/>
    <p:sldId id="280" r:id="rId10"/>
    <p:sldId id="281" r:id="rId11"/>
    <p:sldId id="282" r:id="rId12"/>
    <p:sldId id="262" r:id="rId13"/>
    <p:sldId id="290" r:id="rId14"/>
    <p:sldId id="278" r:id="rId15"/>
    <p:sldId id="289" r:id="rId16"/>
    <p:sldId id="264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785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030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8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2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56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03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53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564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93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72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90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3DF7-1745-4D31-9BB3-7451FF5CE566}" type="datetimeFigureOut">
              <a:rPr lang="en-AU" smtClean="0"/>
              <a:t>17/02/2022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CB00-99B8-4AFC-819A-1731F6484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4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t.edu.au/ucat-anz/practice-tests/" TargetMode="External"/><Relationship Id="rId2" Type="http://schemas.openxmlformats.org/officeDocument/2006/relationships/hyperlink" Target="https://www.ucat.edu.au/ucat-an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yqhwhfibgxlw.cloudfront.net/files/UCAT_2020_Handbook_fina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.monash.edu.au/medicine/admissions/direct-entry/domestic.html#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amsat.acer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a.com.au/careers/becoming-a-docto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yqhwhfibgxlw.cloudfront.net/files/UCAT_2020_Handbook_fina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__data/assets/pdf_file/0010/60103/AOS_2018_Medicine.pdf" TargetMode="External"/><Relationship Id="rId13" Type="http://schemas.openxmlformats.org/officeDocument/2006/relationships/hyperlink" Target="https://www.adelaide.edu.au/degree-finder/bmbbs_bmbbs.html" TargetMode="External"/><Relationship Id="rId3" Type="http://schemas.openxmlformats.org/officeDocument/2006/relationships/hyperlink" Target="https://www.futurestudents.unsw.edu.au/degreetool/medicine/medical-studiesdoctor-medicine" TargetMode="External"/><Relationship Id="rId7" Type="http://schemas.openxmlformats.org/officeDocument/2006/relationships/hyperlink" Target="https://www.westernsydney.edu.au/future/study/courses/undergraduate/doctor-of-medicine.html" TargetMode="External"/><Relationship Id="rId12" Type="http://schemas.openxmlformats.org/officeDocument/2006/relationships/hyperlink" Target="https://www.jcu.edu.au/__data/assets/pdf_file/0011/272756/199874-MBBS-2019-Intake-Info-Sheet.pdf" TargetMode="External"/><Relationship Id="rId17" Type="http://schemas.openxmlformats.org/officeDocument/2006/relationships/hyperlink" Target="http://courses.curtin.edu.au/local/docs/mbbs-admissions-guide-jun-2018.pdf" TargetMode="External"/><Relationship Id="rId2" Type="http://schemas.openxmlformats.org/officeDocument/2006/relationships/hyperlink" Target="https://www.monash.edu/medicine/som/direct-entry/domestic" TargetMode="External"/><Relationship Id="rId16" Type="http://schemas.openxmlformats.org/officeDocument/2006/relationships/hyperlink" Target="http://courses.curtin.edu.au/course_overview/undergraduate/medic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castle.edu.au/joint-medical-program/selection-process/assessment-of-personal-qualities" TargetMode="External"/><Relationship Id="rId11" Type="http://schemas.openxmlformats.org/officeDocument/2006/relationships/hyperlink" Target="https://www.jcu.edu.au/courses-and-study/courses/bachelor-of-medicine,-bachelor-of-surgery" TargetMode="External"/><Relationship Id="rId5" Type="http://schemas.openxmlformats.org/officeDocument/2006/relationships/hyperlink" Target="http://www.newcastle.edu.au/degrees/bachelor-of-medical-science-doctor-of-medicine-joint-medical-program" TargetMode="External"/><Relationship Id="rId15" Type="http://schemas.openxmlformats.org/officeDocument/2006/relationships/hyperlink" Target="http://www.utas.edu.au/courses/chm/courses/m3n-bachelor-of-medicine-and-bachelor-of-surgery" TargetMode="External"/><Relationship Id="rId10" Type="http://schemas.openxmlformats.org/officeDocument/2006/relationships/hyperlink" Target="https://bond.edu.au/program/medical-program/medical-program-important-dates-deadlines" TargetMode="External"/><Relationship Id="rId4" Type="http://schemas.openxmlformats.org/officeDocument/2006/relationships/hyperlink" Target="https://med.unsw.edu.au/local-applicants" TargetMode="External"/><Relationship Id="rId9" Type="http://schemas.openxmlformats.org/officeDocument/2006/relationships/hyperlink" Target="https://bond.edu.au/program/medical-program" TargetMode="External"/><Relationship Id="rId14" Type="http://schemas.openxmlformats.org/officeDocument/2006/relationships/hyperlink" Target="https://future.ask.adelaide.edu.au/app/answers/detail/a_id/2527/~/medicine-interviews-for-domestic-applican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pply.med.unsw.edu.au/" TargetMode="External"/><Relationship Id="rId3" Type="http://schemas.openxmlformats.org/officeDocument/2006/relationships/hyperlink" Target="http://www.med.monash.edu.au/medicine/admissions/direct-entry/how-to-apply.html" TargetMode="External"/><Relationship Id="rId7" Type="http://schemas.openxmlformats.org/officeDocument/2006/relationships/hyperlink" Target="https://med.unsw.edu.au/local-applicants" TargetMode="External"/><Relationship Id="rId2" Type="http://schemas.openxmlformats.org/officeDocument/2006/relationships/hyperlink" Target="http://www.vtac.edu.au/dat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ac.edu.au/" TargetMode="External"/><Relationship Id="rId5" Type="http://schemas.openxmlformats.org/officeDocument/2006/relationships/hyperlink" Target="https://www.monash.edu/medicine/srh/monash-ruralregional-md-program/extended-rural-cohort" TargetMode="External"/><Relationship Id="rId10" Type="http://schemas.openxmlformats.org/officeDocument/2006/relationships/hyperlink" Target="https://www.westernsydney.edu.au/future/study/how-to-apply/md-applicants/general-applicants.html" TargetMode="External"/><Relationship Id="rId4" Type="http://schemas.openxmlformats.org/officeDocument/2006/relationships/hyperlink" Target="https://www.monash.edu/medicine/som/bmp" TargetMode="External"/><Relationship Id="rId9" Type="http://schemas.openxmlformats.org/officeDocument/2006/relationships/hyperlink" Target="http://www.newcastle.edu.au/joint-medical-program/how-to-appl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tac.edu.au/" TargetMode="External"/><Relationship Id="rId13" Type="http://schemas.openxmlformats.org/officeDocument/2006/relationships/hyperlink" Target="http://courses.curtin.edu.au/local/docs/predicted-atar-form-fillable-final.pdf" TargetMode="External"/><Relationship Id="rId3" Type="http://schemas.openxmlformats.org/officeDocument/2006/relationships/hyperlink" Target="https://bond.edu.au/future-students/study-bond/how-apply/application-process/applications-medical-program" TargetMode="External"/><Relationship Id="rId7" Type="http://schemas.openxmlformats.org/officeDocument/2006/relationships/hyperlink" Target="https://www.jcu.edu.au/division-of-tropical-health-and-medicine/application-forms/domestic-applicants" TargetMode="External"/><Relationship Id="rId12" Type="http://schemas.openxmlformats.org/officeDocument/2006/relationships/hyperlink" Target="https://courses.curtin.edu.au/course_overview/admission-criteria/medicine.cfm?utm_source=guide&amp;utm_medium=offline&amp;utm_campaign=um-hs-ug-guide" TargetMode="External"/><Relationship Id="rId2" Type="http://schemas.openxmlformats.org/officeDocument/2006/relationships/hyperlink" Target="http://www.qtac.edu.a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rvices.qtac.edu.au/Courses/courses/guide2017/317012.htm" TargetMode="External"/><Relationship Id="rId11" Type="http://schemas.openxmlformats.org/officeDocument/2006/relationships/hyperlink" Target="http://tisc.edu.au/static/home.tisc" TargetMode="External"/><Relationship Id="rId5" Type="http://schemas.openxmlformats.org/officeDocument/2006/relationships/hyperlink" Target="https://www.jcu.edu.au/courses-and-study/courses/bachelor-of-medicine,-bachelor-of-surgery" TargetMode="External"/><Relationship Id="rId10" Type="http://schemas.openxmlformats.org/officeDocument/2006/relationships/hyperlink" Target="http://www.utas.edu.au/admissions/undergraduate" TargetMode="External"/><Relationship Id="rId4" Type="http://schemas.openxmlformats.org/officeDocument/2006/relationships/hyperlink" Target="https://bond.edu.au/program/medical-program/medical-program-important-dates-deadlines" TargetMode="External"/><Relationship Id="rId9" Type="http://schemas.openxmlformats.org/officeDocument/2006/relationships/hyperlink" Target="https://www.adelaide.edu.au/degree-finder/bmbbs_bmbbs.html#df-acc-admissi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tredame.edu.au/programs/sydney/school-of-medicine/postgraduate/doctor-of-medicine" TargetMode="External"/><Relationship Id="rId13" Type="http://schemas.openxmlformats.org/officeDocument/2006/relationships/hyperlink" Target="http://www.studyat.uwa.edu.au/courses-and-careers/medicine" TargetMode="External"/><Relationship Id="rId3" Type="http://schemas.openxmlformats.org/officeDocument/2006/relationships/hyperlink" Target="http://www.deakin.edu.au/course/doctor-medicine" TargetMode="External"/><Relationship Id="rId7" Type="http://schemas.openxmlformats.org/officeDocument/2006/relationships/hyperlink" Target="https://www.mq.edu.au/about/about-the-university/faculties-and-departments/faculty-of-medicine-and-health-sciences/macquarie-md" TargetMode="External"/><Relationship Id="rId12" Type="http://schemas.openxmlformats.org/officeDocument/2006/relationships/hyperlink" Target="http://www.flinders.edu.au/medicine/courses/medical-course/study-with-us.cfm" TargetMode="External"/><Relationship Id="rId2" Type="http://schemas.openxmlformats.org/officeDocument/2006/relationships/hyperlink" Target="http://mdhs-study.unimelb.edu.au/degrees/doctor-of-medicine/ov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ursefinder.uow.edu.au/information/index.html?course=doctor-of-medicine" TargetMode="External"/><Relationship Id="rId11" Type="http://schemas.openxmlformats.org/officeDocument/2006/relationships/hyperlink" Target="https://degrees.griffith.edu.au/Program/5099" TargetMode="External"/><Relationship Id="rId5" Type="http://schemas.openxmlformats.org/officeDocument/2006/relationships/hyperlink" Target="http://sydney.edu.au/medicine/study/md/index.php" TargetMode="External"/><Relationship Id="rId10" Type="http://schemas.openxmlformats.org/officeDocument/2006/relationships/hyperlink" Target="http://health.uq.edu.au/study/medicine" TargetMode="External"/><Relationship Id="rId4" Type="http://schemas.openxmlformats.org/officeDocument/2006/relationships/hyperlink" Target="https://www.monash.edu/medicine/som/grad-entry" TargetMode="External"/><Relationship Id="rId9" Type="http://schemas.openxmlformats.org/officeDocument/2006/relationships/hyperlink" Target="http://programsandcourses.anu.edu.au/program/8950XMCHD" TargetMode="External"/><Relationship Id="rId14" Type="http://schemas.openxmlformats.org/officeDocument/2006/relationships/hyperlink" Target="https://www.notredame.edu.au/programs/fremantle/school-of-medicine/postgraduate/doctor-of-medicin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Pathways to 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85578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University of Melbourne – Doctor of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Entry Requirements</a:t>
            </a:r>
          </a:p>
          <a:p>
            <a:pPr lvl="1"/>
            <a:r>
              <a:rPr lang="en-AU" dirty="0"/>
              <a:t>Any Bachelor degree</a:t>
            </a:r>
          </a:p>
          <a:p>
            <a:pPr lvl="1"/>
            <a:r>
              <a:rPr lang="en-AU" dirty="0"/>
              <a:t>GAMSAT</a:t>
            </a:r>
          </a:p>
          <a:p>
            <a:pPr lvl="1"/>
            <a:r>
              <a:rPr lang="en-AU" dirty="0"/>
              <a:t>Interview</a:t>
            </a:r>
          </a:p>
          <a:p>
            <a:r>
              <a:rPr lang="en-AU" dirty="0"/>
              <a:t>Approximately 1/3 University of Melbourne Bachelor of Biomedicine students gain entry into the Doctor of Medicine</a:t>
            </a:r>
          </a:p>
        </p:txBody>
      </p:sp>
    </p:spTree>
    <p:extLst>
      <p:ext uri="{BB962C8B-B14F-4D97-AF65-F5344CB8AC3E}">
        <p14:creationId xmlns:p14="http://schemas.microsoft.com/office/powerpoint/2010/main" val="391692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Deakin – Doctor of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Bachelor degree (4% bonus to scores if you complete it at Deakin)</a:t>
            </a:r>
          </a:p>
          <a:p>
            <a:r>
              <a:rPr lang="en-AU" dirty="0"/>
              <a:t>GAMSAT</a:t>
            </a:r>
          </a:p>
          <a:p>
            <a:r>
              <a:rPr lang="en-AU" dirty="0"/>
              <a:t>Interview</a:t>
            </a:r>
          </a:p>
          <a:p>
            <a:r>
              <a:rPr lang="en-US" dirty="0"/>
              <a:t>130 Commonwealth-supported places (CSP) and 37 Bonded Medical Places (BMP)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87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27747"/>
            <a:ext cx="10940925" cy="4613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>
                <a:hlinkClick r:id="rId2"/>
              </a:rPr>
              <a:t>University Clinical Aptitude Test</a:t>
            </a:r>
            <a:endParaRPr lang="en-AU" dirty="0"/>
          </a:p>
          <a:p>
            <a:pPr lvl="1"/>
            <a:r>
              <a:rPr lang="en-AU" dirty="0"/>
              <a:t>Verbal reasoning</a:t>
            </a:r>
          </a:p>
          <a:p>
            <a:pPr lvl="1"/>
            <a:r>
              <a:rPr lang="en-AU" dirty="0"/>
              <a:t>Decision-making</a:t>
            </a:r>
          </a:p>
          <a:p>
            <a:pPr lvl="1"/>
            <a:r>
              <a:rPr lang="en-AU" dirty="0"/>
              <a:t>Quantitative reasoning</a:t>
            </a:r>
          </a:p>
          <a:p>
            <a:pPr lvl="1"/>
            <a:r>
              <a:rPr lang="en-AU" dirty="0"/>
              <a:t>Abstract reasoning</a:t>
            </a:r>
          </a:p>
          <a:p>
            <a:pPr lvl="1"/>
            <a:r>
              <a:rPr lang="en-AU" dirty="0"/>
              <a:t>Situational judgement</a:t>
            </a:r>
          </a:p>
          <a:p>
            <a:r>
              <a:rPr lang="en-AU" dirty="0"/>
              <a:t>Complete </a:t>
            </a:r>
            <a:r>
              <a:rPr lang="en-AU" dirty="0">
                <a:hlinkClick r:id="rId3"/>
              </a:rPr>
              <a:t>practice tests</a:t>
            </a:r>
            <a:r>
              <a:rPr lang="en-AU" dirty="0"/>
              <a:t> as preparation – paid services not recommended</a:t>
            </a:r>
          </a:p>
          <a:p>
            <a:r>
              <a:rPr lang="en-AU" dirty="0"/>
              <a:t>Registration: March - May</a:t>
            </a:r>
          </a:p>
          <a:p>
            <a:r>
              <a:rPr lang="en-AU" dirty="0"/>
              <a:t>Exam Dates: July - August</a:t>
            </a:r>
          </a:p>
          <a:p>
            <a:r>
              <a:rPr lang="en-AU" dirty="0"/>
              <a:t>Full-fee = $298 - Concessions = $198 </a:t>
            </a:r>
          </a:p>
          <a:p>
            <a:r>
              <a:rPr lang="en-AU" dirty="0"/>
              <a:t>Practice exam provided upon registration</a:t>
            </a:r>
          </a:p>
        </p:txBody>
      </p:sp>
    </p:spTree>
    <p:extLst>
      <p:ext uri="{BB962C8B-B14F-4D97-AF65-F5344CB8AC3E}">
        <p14:creationId xmlns:p14="http://schemas.microsoft.com/office/powerpoint/2010/main" val="35535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25589"/>
            <a:ext cx="3720737" cy="103196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From the </a:t>
            </a:r>
            <a:r>
              <a:rPr lang="en-AU" dirty="0" err="1"/>
              <a:t>MedEntry</a:t>
            </a:r>
            <a:r>
              <a:rPr lang="en-AU" dirty="0"/>
              <a:t> </a:t>
            </a:r>
            <a:r>
              <a:rPr lang="en-AU" dirty="0">
                <a:hlinkClick r:id="rId2"/>
              </a:rPr>
              <a:t>UCAT Handbook 2021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66" y="613319"/>
            <a:ext cx="6771680" cy="501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08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Courses That Require UCAT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579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University of Adelaide: Medicine, Dental Surgery, Oral Health</a:t>
            </a:r>
          </a:p>
          <a:p>
            <a:r>
              <a:rPr lang="en-AU" dirty="0"/>
              <a:t>Curtin University: Medicine</a:t>
            </a:r>
          </a:p>
          <a:p>
            <a:r>
              <a:rPr lang="en-AU" dirty="0"/>
              <a:t>Monash University: Medicine</a:t>
            </a:r>
          </a:p>
          <a:p>
            <a:r>
              <a:rPr lang="en-AU" dirty="0"/>
              <a:t>University of Newcastle/New England: Joint Medical Program</a:t>
            </a:r>
          </a:p>
          <a:p>
            <a:r>
              <a:rPr lang="en-AU" dirty="0"/>
              <a:t>University of NSW: Medicine</a:t>
            </a:r>
          </a:p>
          <a:p>
            <a:r>
              <a:rPr lang="en-AU" dirty="0"/>
              <a:t>University of Queensland: Medicine (provisional entry), Dental Science</a:t>
            </a:r>
          </a:p>
          <a:p>
            <a:r>
              <a:rPr lang="en-AU" dirty="0"/>
              <a:t>University of Tasmania: Medicine</a:t>
            </a:r>
          </a:p>
          <a:p>
            <a:r>
              <a:rPr lang="en-AU" dirty="0"/>
              <a:t>University of WA: Medicine (Direct Pathway), Dental Medicine (Direct Pathway)</a:t>
            </a:r>
          </a:p>
          <a:p>
            <a:r>
              <a:rPr lang="en-AU" dirty="0"/>
              <a:t>Western Sydney University: Medicine</a:t>
            </a:r>
          </a:p>
          <a:p>
            <a:r>
              <a:rPr lang="en-AU" dirty="0"/>
              <a:t>University of Auckland (NZ): Medicine</a:t>
            </a:r>
          </a:p>
          <a:p>
            <a:r>
              <a:rPr lang="en-AU" dirty="0"/>
              <a:t>University of Otago (NZ): Medicine, Dental Surgery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3610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UCAT Minimum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Monash – no UCAT requirements published</a:t>
            </a:r>
          </a:p>
          <a:p>
            <a:r>
              <a:rPr lang="en-AU" dirty="0"/>
              <a:t>UNSW –  50th percentile</a:t>
            </a:r>
          </a:p>
          <a:p>
            <a:r>
              <a:rPr lang="en-AU" dirty="0"/>
              <a:t>Newcastle – no UCAT requirements published</a:t>
            </a:r>
          </a:p>
          <a:p>
            <a:r>
              <a:rPr lang="en-AU" dirty="0"/>
              <a:t>Western Sydney – no UCAT requirements published</a:t>
            </a:r>
          </a:p>
          <a:p>
            <a:r>
              <a:rPr lang="en-AU" dirty="0"/>
              <a:t>Adelaide – no UCAT requirements published</a:t>
            </a:r>
          </a:p>
          <a:p>
            <a:r>
              <a:rPr lang="en-AU" dirty="0"/>
              <a:t>Tasmania – 50th percentile</a:t>
            </a:r>
          </a:p>
          <a:p>
            <a:r>
              <a:rPr lang="en-AU" dirty="0"/>
              <a:t>Curtin </a:t>
            </a:r>
            <a:r>
              <a:rPr lang="en-AU"/>
              <a:t>– no UCAT requirements published</a:t>
            </a:r>
          </a:p>
        </p:txBody>
      </p:sp>
    </p:spTree>
    <p:extLst>
      <p:ext uri="{BB962C8B-B14F-4D97-AF65-F5344CB8AC3E}">
        <p14:creationId xmlns:p14="http://schemas.microsoft.com/office/powerpoint/2010/main" val="4225931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Interview (MMI)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Skills</a:t>
            </a:r>
          </a:p>
          <a:p>
            <a:pPr lvl="1"/>
            <a:r>
              <a:rPr lang="en-AU" dirty="0"/>
              <a:t>Motivation</a:t>
            </a:r>
          </a:p>
          <a:p>
            <a:pPr lvl="1"/>
            <a:r>
              <a:rPr lang="en-AU" dirty="0"/>
              <a:t>Communication skills</a:t>
            </a:r>
          </a:p>
          <a:p>
            <a:pPr lvl="1"/>
            <a:r>
              <a:rPr lang="en-AU" dirty="0"/>
              <a:t>Critical thinking</a:t>
            </a:r>
          </a:p>
          <a:p>
            <a:pPr lvl="1"/>
            <a:r>
              <a:rPr lang="en-AU" dirty="0"/>
              <a:t>Ethical reasoning</a:t>
            </a:r>
          </a:p>
          <a:p>
            <a:pPr lvl="1"/>
            <a:r>
              <a:rPr lang="en-AU" dirty="0"/>
              <a:t>Empathic reasoning</a:t>
            </a:r>
          </a:p>
          <a:p>
            <a:pPr lvl="1"/>
            <a:r>
              <a:rPr lang="en-AU" dirty="0"/>
              <a:t>Teamwork and collaboration</a:t>
            </a:r>
          </a:p>
          <a:p>
            <a:pPr lvl="1"/>
            <a:r>
              <a:rPr lang="en-AU" dirty="0"/>
              <a:t>Advocacy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dirty="0"/>
              <a:t>Monash interview dates: early January</a:t>
            </a:r>
          </a:p>
          <a:p>
            <a:pPr marL="457200" lvl="1" indent="0">
              <a:buNone/>
            </a:pPr>
            <a:r>
              <a:rPr lang="en-AU" dirty="0"/>
              <a:t>Source: Monash University: </a:t>
            </a:r>
            <a:r>
              <a:rPr lang="en-AU" dirty="0">
                <a:hlinkClick r:id="rId2"/>
              </a:rPr>
              <a:t>http://www.med.monash.edu.au/medicine/admissions/direct-entry/domestic.html#3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933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GAMSAT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hlinkClick r:id="rId2"/>
              </a:rPr>
              <a:t>Graduate Medical School Admissions Test</a:t>
            </a:r>
            <a:endParaRPr lang="en-AU" dirty="0"/>
          </a:p>
          <a:p>
            <a:pPr lvl="1"/>
            <a:r>
              <a:rPr lang="en-AU" dirty="0"/>
              <a:t>Reasoning in Humanities and Social Sciences</a:t>
            </a:r>
          </a:p>
          <a:p>
            <a:pPr lvl="1"/>
            <a:r>
              <a:rPr lang="en-AU" dirty="0"/>
              <a:t>Written Communication</a:t>
            </a:r>
          </a:p>
          <a:p>
            <a:pPr lvl="1"/>
            <a:r>
              <a:rPr lang="en-AU" dirty="0"/>
              <a:t>Reasoning in Biological and Physical Sciences</a:t>
            </a:r>
          </a:p>
          <a:p>
            <a:r>
              <a:rPr lang="en-AU" dirty="0"/>
              <a:t>Required for entry into graduate medicine courses</a:t>
            </a:r>
          </a:p>
          <a:p>
            <a:r>
              <a:rPr lang="en-AU" dirty="0"/>
              <a:t>Available to students in second last or last year of undergraduate degree</a:t>
            </a:r>
          </a:p>
          <a:p>
            <a:r>
              <a:rPr lang="en-AU" dirty="0"/>
              <a:t>Monash University does not require GAMSAT for entry into it’s graduate-entry medicine program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937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Doctor Life Cycle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77" y="365125"/>
            <a:ext cx="5465659" cy="6301022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5355772" y="1463585"/>
            <a:ext cx="2434441" cy="4377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13012" y="1713225"/>
            <a:ext cx="2742760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Undergraduate or Graduate Medical Degree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102" y="5765643"/>
            <a:ext cx="52979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AU" dirty="0"/>
              <a:t>Source: Australian Medical Association: </a:t>
            </a:r>
            <a:r>
              <a:rPr lang="en-AU" dirty="0">
                <a:hlinkClick r:id="rId3"/>
              </a:rPr>
              <a:t>https://ama.com.au/careers/becoming-a-doctor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43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701834" cy="2430326"/>
          </a:xfrm>
        </p:spPr>
        <p:txBody>
          <a:bodyPr/>
          <a:lstStyle/>
          <a:p>
            <a:r>
              <a:rPr lang="en-AU" dirty="0"/>
              <a:t>Pathways to Medicine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35" y="365125"/>
            <a:ext cx="8294642" cy="61431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12705" y="5123262"/>
            <a:ext cx="2101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From the </a:t>
            </a:r>
            <a:r>
              <a:rPr lang="en-AU" dirty="0" err="1"/>
              <a:t>MedEntry</a:t>
            </a:r>
            <a:r>
              <a:rPr lang="en-AU" dirty="0"/>
              <a:t> </a:t>
            </a:r>
            <a:r>
              <a:rPr lang="en-AU" dirty="0">
                <a:hlinkClick r:id="rId3"/>
              </a:rPr>
              <a:t>UCAT Handbook 2021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5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937"/>
          </a:xfrm>
        </p:spPr>
        <p:txBody>
          <a:bodyPr>
            <a:normAutofit/>
          </a:bodyPr>
          <a:lstStyle/>
          <a:p>
            <a:r>
              <a:rPr lang="en-AU" dirty="0"/>
              <a:t>Undergraduate Medicine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7537"/>
            <a:ext cx="10792771" cy="5085347"/>
          </a:xfrm>
        </p:spPr>
        <p:txBody>
          <a:bodyPr>
            <a:normAutofit fontScale="70000" lnSpcReduction="20000"/>
          </a:bodyPr>
          <a:lstStyle/>
          <a:p>
            <a:r>
              <a:rPr lang="en-AU" dirty="0"/>
              <a:t>Victoria</a:t>
            </a:r>
          </a:p>
          <a:p>
            <a:pPr lvl="1"/>
            <a:r>
              <a:rPr lang="en-AU" dirty="0"/>
              <a:t>Monash University: </a:t>
            </a:r>
            <a:r>
              <a:rPr lang="en-AU" dirty="0">
                <a:hlinkClick r:id="rId2"/>
              </a:rPr>
              <a:t>Bachelor of Medical Science </a:t>
            </a:r>
            <a:r>
              <a:rPr lang="en-AU" dirty="0"/>
              <a:t>(requires UCAT)</a:t>
            </a:r>
          </a:p>
          <a:p>
            <a:r>
              <a:rPr lang="en-AU" dirty="0"/>
              <a:t>New South Wales</a:t>
            </a:r>
          </a:p>
          <a:p>
            <a:pPr lvl="1"/>
            <a:r>
              <a:rPr lang="en-AU" dirty="0"/>
              <a:t>University of NSW: </a:t>
            </a:r>
            <a:r>
              <a:rPr lang="en-AU" u="sng" dirty="0">
                <a:hlinkClick r:id="rId3"/>
              </a:rPr>
              <a:t>Bachelor of Medical Studies/Doctor of Medicine</a:t>
            </a:r>
            <a:r>
              <a:rPr lang="en-AU" dirty="0">
                <a:hlinkClick r:id="rId3"/>
              </a:rPr>
              <a:t> </a:t>
            </a:r>
            <a:r>
              <a:rPr lang="en-AU" dirty="0"/>
              <a:t>(requires UCAT – </a:t>
            </a:r>
            <a:r>
              <a:rPr lang="en-AU" dirty="0">
                <a:hlinkClick r:id="rId4"/>
              </a:rPr>
              <a:t>interview late January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University of Newcastle: </a:t>
            </a:r>
            <a:r>
              <a:rPr lang="en-AU" u="sng" dirty="0">
                <a:hlinkClick r:id="rId5"/>
              </a:rPr>
              <a:t>Bachelor of Medical Science and Doctor of Medicine (Joint Medical Program)</a:t>
            </a:r>
            <a:r>
              <a:rPr lang="en-AU" dirty="0"/>
              <a:t> (requires UCAT – </a:t>
            </a:r>
            <a:r>
              <a:rPr lang="en-AU" dirty="0">
                <a:hlinkClick r:id="rId6"/>
              </a:rPr>
              <a:t>interview mid January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University of Western Sydney: </a:t>
            </a:r>
            <a:r>
              <a:rPr lang="en-AU" u="sng" dirty="0">
                <a:hlinkClick r:id="rId7"/>
              </a:rPr>
              <a:t>Doctor of Medicine</a:t>
            </a:r>
            <a:r>
              <a:rPr lang="en-AU" dirty="0"/>
              <a:t> (requires UCAT – </a:t>
            </a:r>
            <a:r>
              <a:rPr lang="en-AU" dirty="0">
                <a:hlinkClick r:id="rId8"/>
              </a:rPr>
              <a:t>interview in late November</a:t>
            </a:r>
            <a:r>
              <a:rPr lang="en-AU" dirty="0"/>
              <a:t>)</a:t>
            </a:r>
          </a:p>
          <a:p>
            <a:pPr lvl="0"/>
            <a:r>
              <a:rPr lang="en-AU" dirty="0"/>
              <a:t>Queensland</a:t>
            </a:r>
          </a:p>
          <a:p>
            <a:pPr lvl="1"/>
            <a:r>
              <a:rPr lang="en-AU" dirty="0"/>
              <a:t>Bond University: </a:t>
            </a:r>
            <a:r>
              <a:rPr lang="en-AU" u="sng" dirty="0">
                <a:hlinkClick r:id="rId9"/>
              </a:rPr>
              <a:t>Bachelor of Medical Studies and Doctor of Medicine</a:t>
            </a:r>
            <a:r>
              <a:rPr lang="en-AU" dirty="0">
                <a:hlinkClick r:id="rId9"/>
              </a:rPr>
              <a:t> </a:t>
            </a:r>
            <a:r>
              <a:rPr lang="en-AU" dirty="0"/>
              <a:t>(</a:t>
            </a:r>
            <a:r>
              <a:rPr lang="en-AU" dirty="0">
                <a:solidFill>
                  <a:srgbClr val="FF0000"/>
                </a:solidFill>
              </a:rPr>
              <a:t>does not require UCAT </a:t>
            </a:r>
            <a:r>
              <a:rPr lang="en-AU" dirty="0"/>
              <a:t>– </a:t>
            </a:r>
            <a:r>
              <a:rPr lang="en-AU" dirty="0">
                <a:hlinkClick r:id="rId10"/>
              </a:rPr>
              <a:t>interviews in February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James Cook University: </a:t>
            </a:r>
            <a:r>
              <a:rPr lang="en-AU" u="sng" dirty="0">
                <a:hlinkClick r:id="rId11"/>
              </a:rPr>
              <a:t>Bachelor of Medicine, Bachelor of Surgery</a:t>
            </a:r>
            <a:r>
              <a:rPr lang="en-AU" dirty="0">
                <a:hlinkClick r:id="rId11"/>
              </a:rPr>
              <a:t> </a:t>
            </a:r>
            <a:r>
              <a:rPr lang="en-AU" dirty="0"/>
              <a:t>(</a:t>
            </a:r>
            <a:r>
              <a:rPr lang="en-AU" dirty="0">
                <a:solidFill>
                  <a:srgbClr val="FF0000"/>
                </a:solidFill>
              </a:rPr>
              <a:t>does not require UCAT </a:t>
            </a:r>
            <a:r>
              <a:rPr lang="en-AU" dirty="0"/>
              <a:t>– </a:t>
            </a:r>
            <a:r>
              <a:rPr lang="en-AU" dirty="0">
                <a:hlinkClick r:id="rId12"/>
              </a:rPr>
              <a:t>interviews in January</a:t>
            </a:r>
            <a:r>
              <a:rPr lang="en-AU" dirty="0"/>
              <a:t>)</a:t>
            </a:r>
          </a:p>
          <a:p>
            <a:pPr lvl="0"/>
            <a:r>
              <a:rPr lang="en-AU" dirty="0"/>
              <a:t>South Australia</a:t>
            </a:r>
          </a:p>
          <a:p>
            <a:pPr lvl="1"/>
            <a:r>
              <a:rPr lang="en-AU" dirty="0"/>
              <a:t>University of Adelaide: </a:t>
            </a:r>
            <a:r>
              <a:rPr lang="en-AU" u="sng" dirty="0">
                <a:hlinkClick r:id="rId13"/>
              </a:rPr>
              <a:t>Bachelor of Medicine, Bachelor of Surgery</a:t>
            </a:r>
            <a:r>
              <a:rPr lang="en-AU" dirty="0">
                <a:hlinkClick r:id="rId13"/>
              </a:rPr>
              <a:t> </a:t>
            </a:r>
            <a:r>
              <a:rPr lang="en-AU" dirty="0"/>
              <a:t>(requires UCAT – </a:t>
            </a:r>
            <a:r>
              <a:rPr lang="en-AU" dirty="0">
                <a:hlinkClick r:id="rId14"/>
              </a:rPr>
              <a:t>interview in late November</a:t>
            </a:r>
            <a:r>
              <a:rPr lang="en-AU" dirty="0"/>
              <a:t>)</a:t>
            </a:r>
          </a:p>
          <a:p>
            <a:pPr lvl="0"/>
            <a:r>
              <a:rPr lang="en-AU" dirty="0"/>
              <a:t>Tasmania</a:t>
            </a:r>
          </a:p>
          <a:p>
            <a:pPr lvl="1"/>
            <a:r>
              <a:rPr lang="en-AU" dirty="0"/>
              <a:t>University of Tasmania: </a:t>
            </a:r>
            <a:r>
              <a:rPr lang="en-AU" u="sng" dirty="0">
                <a:hlinkClick r:id="rId15"/>
              </a:rPr>
              <a:t>Bachelor of Medicine, Bachelor of Surgery</a:t>
            </a:r>
            <a:r>
              <a:rPr lang="en-AU" dirty="0">
                <a:hlinkClick r:id="rId15"/>
              </a:rPr>
              <a:t> </a:t>
            </a:r>
            <a:r>
              <a:rPr lang="en-AU" dirty="0"/>
              <a:t>(requires UCAT – no interview)</a:t>
            </a:r>
            <a:endParaRPr lang="en-AU" u="sng" dirty="0"/>
          </a:p>
          <a:p>
            <a:pPr lvl="0"/>
            <a:r>
              <a:rPr lang="en-AU" dirty="0"/>
              <a:t>Western Australia</a:t>
            </a:r>
          </a:p>
          <a:p>
            <a:pPr lvl="1"/>
            <a:r>
              <a:rPr lang="en-AU" dirty="0"/>
              <a:t>Curtin University: </a:t>
            </a:r>
            <a:r>
              <a:rPr lang="en-AU" u="sng" dirty="0">
                <a:hlinkClick r:id="rId16"/>
              </a:rPr>
              <a:t>Bachelor of Medicine, Bachelor of Surgery</a:t>
            </a:r>
            <a:r>
              <a:rPr lang="en-AU" dirty="0"/>
              <a:t> (requires UCAT – </a:t>
            </a:r>
            <a:r>
              <a:rPr lang="en-AU" dirty="0">
                <a:hlinkClick r:id="rId17"/>
              </a:rPr>
              <a:t>interview in January</a:t>
            </a:r>
            <a:r>
              <a:rPr lang="en-AU" dirty="0"/>
              <a:t>)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10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Undergraduate Medicine – Number </a:t>
            </a:r>
            <a:r>
              <a:rPr lang="en-AU"/>
              <a:t>of Places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/>
              <a:t>Monash University: 242 direct entry positions</a:t>
            </a:r>
          </a:p>
          <a:p>
            <a:pPr lvl="0"/>
            <a:r>
              <a:rPr lang="en-AU" dirty="0"/>
              <a:t>University of NSW: 189 domestic positions</a:t>
            </a:r>
          </a:p>
          <a:p>
            <a:pPr lvl="0"/>
            <a:r>
              <a:rPr lang="en-AU" dirty="0"/>
              <a:t>University of Newcastle: 170 positions</a:t>
            </a:r>
          </a:p>
          <a:p>
            <a:pPr lvl="0"/>
            <a:r>
              <a:rPr lang="en-AU" dirty="0"/>
              <a:t>University of Western Sydney: 120 positions</a:t>
            </a:r>
          </a:p>
          <a:p>
            <a:pPr lvl="0"/>
            <a:r>
              <a:rPr lang="en-AU" dirty="0"/>
              <a:t>Bond University: 120 positions</a:t>
            </a:r>
          </a:p>
          <a:p>
            <a:pPr lvl="0"/>
            <a:r>
              <a:rPr lang="en-AU" dirty="0"/>
              <a:t>James Cook University: 150 positions</a:t>
            </a:r>
          </a:p>
          <a:p>
            <a:pPr lvl="0"/>
            <a:r>
              <a:rPr lang="en-AU" dirty="0"/>
              <a:t>University of Tasmania: not available</a:t>
            </a:r>
          </a:p>
          <a:p>
            <a:pPr lvl="0"/>
            <a:r>
              <a:rPr lang="en-AU" dirty="0"/>
              <a:t>Curtin University: 80 positions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646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85026" cy="737937"/>
          </a:xfrm>
        </p:spPr>
        <p:txBody>
          <a:bodyPr>
            <a:normAutofit/>
          </a:bodyPr>
          <a:lstStyle/>
          <a:p>
            <a:r>
              <a:rPr lang="en-AU" dirty="0"/>
              <a:t>Undergraduate Medicine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5085347"/>
          </a:xfrm>
        </p:spPr>
        <p:txBody>
          <a:bodyPr>
            <a:normAutofit/>
          </a:bodyPr>
          <a:lstStyle/>
          <a:p>
            <a:r>
              <a:rPr lang="en-AU" dirty="0"/>
              <a:t>Victoria: </a:t>
            </a:r>
            <a:r>
              <a:rPr lang="en-AU" dirty="0">
                <a:hlinkClick r:id="rId2"/>
              </a:rPr>
              <a:t>VTAC</a:t>
            </a:r>
            <a:r>
              <a:rPr lang="en-AU" dirty="0"/>
              <a:t> – Term 3 - Opening early August, closing later September</a:t>
            </a:r>
          </a:p>
          <a:p>
            <a:pPr lvl="1"/>
            <a:r>
              <a:rPr lang="en-AU" dirty="0">
                <a:hlinkClick r:id="rId3"/>
              </a:rPr>
              <a:t>Monash application process</a:t>
            </a:r>
            <a:endParaRPr lang="en-AU" dirty="0"/>
          </a:p>
          <a:p>
            <a:pPr lvl="1"/>
            <a:r>
              <a:rPr lang="en-AU" dirty="0">
                <a:hlinkClick r:id="rId4"/>
              </a:rPr>
              <a:t>Monash Bonded Medicine</a:t>
            </a:r>
            <a:endParaRPr lang="en-AU" dirty="0"/>
          </a:p>
          <a:p>
            <a:pPr lvl="1"/>
            <a:r>
              <a:rPr lang="en-AU" dirty="0">
                <a:hlinkClick r:id="rId5"/>
              </a:rPr>
              <a:t>Monash Extended Rural Cohort Medicine</a:t>
            </a:r>
            <a:endParaRPr lang="en-AU" dirty="0"/>
          </a:p>
          <a:p>
            <a:r>
              <a:rPr lang="en-AU" dirty="0"/>
              <a:t>New South Wales: </a:t>
            </a:r>
            <a:r>
              <a:rPr lang="en-AU" dirty="0">
                <a:hlinkClick r:id="rId6"/>
              </a:rPr>
              <a:t>UAC</a:t>
            </a:r>
            <a:r>
              <a:rPr lang="en-AU" dirty="0"/>
              <a:t> – Opening early August, closing late September</a:t>
            </a:r>
          </a:p>
          <a:p>
            <a:pPr lvl="1"/>
            <a:r>
              <a:rPr lang="en-AU" dirty="0">
                <a:hlinkClick r:id="rId7"/>
              </a:rPr>
              <a:t>UNSW application process</a:t>
            </a:r>
            <a:endParaRPr lang="en-AU" dirty="0"/>
          </a:p>
          <a:p>
            <a:pPr lvl="2"/>
            <a:r>
              <a:rPr lang="en-AU" dirty="0">
                <a:hlinkClick r:id="rId8"/>
              </a:rPr>
              <a:t>MAP</a:t>
            </a:r>
            <a:r>
              <a:rPr lang="en-AU" dirty="0"/>
              <a:t> – Opening early May closing late September</a:t>
            </a:r>
          </a:p>
          <a:p>
            <a:pPr lvl="1"/>
            <a:r>
              <a:rPr lang="en-AU">
                <a:hlinkClick r:id="rId9"/>
              </a:rPr>
              <a:t>University </a:t>
            </a:r>
            <a:r>
              <a:rPr lang="en-AU" dirty="0">
                <a:hlinkClick r:id="rId9"/>
              </a:rPr>
              <a:t>of Newcastle application process</a:t>
            </a:r>
            <a:endParaRPr lang="en-AU" dirty="0"/>
          </a:p>
          <a:p>
            <a:pPr lvl="2"/>
            <a:r>
              <a:rPr lang="en-AU" dirty="0"/>
              <a:t>Submit Joint Medical Application – available mid-August, due late September</a:t>
            </a:r>
          </a:p>
          <a:p>
            <a:pPr lvl="1"/>
            <a:r>
              <a:rPr lang="en-AU" dirty="0">
                <a:hlinkClick r:id="rId10"/>
              </a:rPr>
              <a:t>University of Western Sydney application 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2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Undergraduate Medicine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Queensland – </a:t>
            </a:r>
            <a:r>
              <a:rPr lang="en-AU" dirty="0">
                <a:hlinkClick r:id="rId2"/>
              </a:rPr>
              <a:t>QTAC</a:t>
            </a:r>
            <a:endParaRPr lang="en-AU" dirty="0"/>
          </a:p>
          <a:p>
            <a:pPr lvl="1"/>
            <a:r>
              <a:rPr lang="en-AU" dirty="0">
                <a:hlinkClick r:id="rId3"/>
              </a:rPr>
              <a:t>Bond University application process</a:t>
            </a:r>
            <a:r>
              <a:rPr lang="en-AU" dirty="0"/>
              <a:t> – applications due in </a:t>
            </a:r>
            <a:r>
              <a:rPr lang="en-AU" dirty="0">
                <a:hlinkClick r:id="rId4"/>
              </a:rPr>
              <a:t>Jan</a:t>
            </a:r>
            <a:r>
              <a:rPr lang="en-AU" dirty="0"/>
              <a:t> </a:t>
            </a:r>
          </a:p>
          <a:p>
            <a:pPr lvl="1"/>
            <a:r>
              <a:rPr lang="en-AU" dirty="0">
                <a:hlinkClick r:id="rId5"/>
              </a:rPr>
              <a:t>James Cook University application process</a:t>
            </a:r>
            <a:r>
              <a:rPr lang="en-AU" dirty="0"/>
              <a:t> – applications due in </a:t>
            </a:r>
            <a:r>
              <a:rPr lang="en-AU" dirty="0">
                <a:hlinkClick r:id="rId6"/>
              </a:rPr>
              <a:t>Sept</a:t>
            </a:r>
            <a:endParaRPr lang="en-AU" dirty="0"/>
          </a:p>
          <a:p>
            <a:pPr lvl="2"/>
            <a:r>
              <a:rPr lang="en-AU" dirty="0">
                <a:hlinkClick r:id="rId7"/>
              </a:rPr>
              <a:t>James Cook application form </a:t>
            </a:r>
            <a:r>
              <a:rPr lang="en-AU" dirty="0"/>
              <a:t>due end of September</a:t>
            </a:r>
          </a:p>
          <a:p>
            <a:pPr lvl="0"/>
            <a:r>
              <a:rPr lang="en-AU" dirty="0"/>
              <a:t>South Australia – </a:t>
            </a:r>
            <a:r>
              <a:rPr lang="en-AU" dirty="0">
                <a:hlinkClick r:id="rId8"/>
              </a:rPr>
              <a:t>SATAC</a:t>
            </a:r>
            <a:r>
              <a:rPr lang="en-AU" dirty="0"/>
              <a:t> – opens early August, closes late September</a:t>
            </a:r>
          </a:p>
          <a:p>
            <a:pPr lvl="1"/>
            <a:r>
              <a:rPr lang="en-AU" dirty="0">
                <a:hlinkClick r:id="rId9"/>
              </a:rPr>
              <a:t>University of Adelaide application process</a:t>
            </a:r>
            <a:endParaRPr lang="en-AU" dirty="0"/>
          </a:p>
          <a:p>
            <a:pPr lvl="0"/>
            <a:r>
              <a:rPr lang="en-AU" dirty="0"/>
              <a:t>Tasmania</a:t>
            </a:r>
          </a:p>
          <a:p>
            <a:pPr lvl="1"/>
            <a:r>
              <a:rPr lang="en-AU" dirty="0">
                <a:hlinkClick r:id="rId10"/>
              </a:rPr>
              <a:t>University of Tasmania application process </a:t>
            </a:r>
            <a:r>
              <a:rPr lang="en-AU" dirty="0"/>
              <a:t>– application open early August, closes late September</a:t>
            </a:r>
          </a:p>
          <a:p>
            <a:r>
              <a:rPr lang="en-AU" dirty="0"/>
              <a:t>Western Australia – </a:t>
            </a:r>
            <a:r>
              <a:rPr lang="en-AU" dirty="0">
                <a:hlinkClick r:id="rId11"/>
              </a:rPr>
              <a:t>TISC</a:t>
            </a:r>
            <a:r>
              <a:rPr lang="en-AU" dirty="0"/>
              <a:t> – opens early July, closes late September</a:t>
            </a:r>
          </a:p>
          <a:p>
            <a:pPr lvl="1"/>
            <a:r>
              <a:rPr lang="en-AU" dirty="0">
                <a:hlinkClick r:id="rId12"/>
              </a:rPr>
              <a:t>Curtin University application process</a:t>
            </a:r>
            <a:endParaRPr lang="en-AU" dirty="0"/>
          </a:p>
          <a:p>
            <a:pPr lvl="2"/>
            <a:r>
              <a:rPr lang="en-AU" dirty="0">
                <a:hlinkClick r:id="rId13"/>
              </a:rPr>
              <a:t>Predicted ATAR form </a:t>
            </a:r>
            <a:r>
              <a:rPr lang="en-AU" dirty="0"/>
              <a:t>due start of November</a:t>
            </a:r>
          </a:p>
        </p:txBody>
      </p:sp>
    </p:spTree>
    <p:extLst>
      <p:ext uri="{BB962C8B-B14F-4D97-AF65-F5344CB8AC3E}">
        <p14:creationId xmlns:p14="http://schemas.microsoft.com/office/powerpoint/2010/main" val="330359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Graduate Medicine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337"/>
            <a:ext cx="8596668" cy="5210827"/>
          </a:xfrm>
        </p:spPr>
        <p:txBody>
          <a:bodyPr>
            <a:normAutofit fontScale="62500" lnSpcReduction="20000"/>
          </a:bodyPr>
          <a:lstStyle/>
          <a:p>
            <a:r>
              <a:rPr lang="en-AU" dirty="0"/>
              <a:t>Victoria</a:t>
            </a:r>
          </a:p>
          <a:p>
            <a:pPr lvl="1"/>
            <a:r>
              <a:rPr lang="en-AU" dirty="0"/>
              <a:t>University of Melbourne: </a:t>
            </a:r>
            <a:r>
              <a:rPr lang="en-AU" dirty="0">
                <a:hlinkClick r:id="rId2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Deakin University: </a:t>
            </a:r>
            <a:r>
              <a:rPr lang="en-AU" dirty="0">
                <a:hlinkClick r:id="rId3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Monash University: </a:t>
            </a:r>
            <a:r>
              <a:rPr lang="en-AU" dirty="0">
                <a:hlinkClick r:id="rId4"/>
              </a:rPr>
              <a:t>Graduate Entry Medicine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– GAMSAT Not Required</a:t>
            </a:r>
          </a:p>
          <a:p>
            <a:r>
              <a:rPr lang="en-AU" dirty="0"/>
              <a:t>New South Wales</a:t>
            </a:r>
          </a:p>
          <a:p>
            <a:pPr lvl="1"/>
            <a:r>
              <a:rPr lang="en-AU" dirty="0"/>
              <a:t>University of Sydney: </a:t>
            </a:r>
            <a:r>
              <a:rPr lang="en-AU" dirty="0">
                <a:hlinkClick r:id="rId5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University of Wollongong: </a:t>
            </a:r>
            <a:r>
              <a:rPr lang="en-AU" dirty="0">
                <a:hlinkClick r:id="rId6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Macquarie University: </a:t>
            </a:r>
            <a:r>
              <a:rPr lang="en-AU" dirty="0">
                <a:hlinkClick r:id="rId7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University of Notre Dame: </a:t>
            </a:r>
            <a:r>
              <a:rPr lang="en-AU" dirty="0">
                <a:hlinkClick r:id="rId8"/>
              </a:rPr>
              <a:t>Doctor of Medicine</a:t>
            </a:r>
            <a:r>
              <a:rPr lang="en-AU" dirty="0"/>
              <a:t> – GAMSAT Required</a:t>
            </a:r>
          </a:p>
          <a:p>
            <a:r>
              <a:rPr lang="en-AU" dirty="0"/>
              <a:t>Australian Capital Territory</a:t>
            </a:r>
          </a:p>
          <a:p>
            <a:pPr lvl="1"/>
            <a:r>
              <a:rPr lang="en-AU" dirty="0"/>
              <a:t>Australian National University: </a:t>
            </a:r>
            <a:r>
              <a:rPr lang="en-AU" dirty="0">
                <a:hlinkClick r:id="rId9"/>
              </a:rPr>
              <a:t>Doctor of Medicine and Surgery</a:t>
            </a:r>
            <a:r>
              <a:rPr lang="en-AU" dirty="0"/>
              <a:t> – GAMSAT Required</a:t>
            </a:r>
          </a:p>
          <a:p>
            <a:r>
              <a:rPr lang="en-AU" dirty="0"/>
              <a:t>Queensland</a:t>
            </a:r>
          </a:p>
          <a:p>
            <a:pPr lvl="1"/>
            <a:r>
              <a:rPr lang="en-AU" dirty="0"/>
              <a:t>University of Queensland: </a:t>
            </a:r>
            <a:r>
              <a:rPr lang="en-AU" dirty="0">
                <a:hlinkClick r:id="rId10"/>
              </a:rPr>
              <a:t>Doctor of Medicine</a:t>
            </a:r>
            <a:r>
              <a:rPr lang="en-AU" dirty="0"/>
              <a:t> – GAMSAT Required (not required for provisional entry directly after high school)</a:t>
            </a:r>
          </a:p>
          <a:p>
            <a:pPr lvl="1"/>
            <a:r>
              <a:rPr lang="en-AU" dirty="0"/>
              <a:t>Griffith University: </a:t>
            </a:r>
            <a:r>
              <a:rPr lang="en-AU" dirty="0">
                <a:hlinkClick r:id="rId11"/>
              </a:rPr>
              <a:t>Doctor of Medicine</a:t>
            </a:r>
            <a:r>
              <a:rPr lang="en-AU" dirty="0"/>
              <a:t> – GAMSAT Required</a:t>
            </a:r>
          </a:p>
          <a:p>
            <a:r>
              <a:rPr lang="en-AU" dirty="0"/>
              <a:t>South Australia</a:t>
            </a:r>
          </a:p>
          <a:p>
            <a:pPr lvl="1"/>
            <a:r>
              <a:rPr lang="en-AU" dirty="0"/>
              <a:t>Flinders University: </a:t>
            </a:r>
            <a:r>
              <a:rPr lang="en-AU" dirty="0">
                <a:hlinkClick r:id="rId12"/>
              </a:rPr>
              <a:t>Doctor of Medicine</a:t>
            </a:r>
            <a:r>
              <a:rPr lang="en-AU" dirty="0"/>
              <a:t> – GAMSAT Required</a:t>
            </a:r>
          </a:p>
          <a:p>
            <a:r>
              <a:rPr lang="en-AU" dirty="0"/>
              <a:t>Western Australia</a:t>
            </a:r>
          </a:p>
          <a:p>
            <a:pPr lvl="1"/>
            <a:r>
              <a:rPr lang="en-AU" dirty="0"/>
              <a:t>University of Western Australia: </a:t>
            </a:r>
            <a:r>
              <a:rPr lang="en-AU" dirty="0">
                <a:hlinkClick r:id="rId13"/>
              </a:rPr>
              <a:t>Doctor of Medicine</a:t>
            </a:r>
            <a:r>
              <a:rPr lang="en-AU" dirty="0"/>
              <a:t> – GAMSAT Required</a:t>
            </a:r>
          </a:p>
          <a:p>
            <a:pPr lvl="1"/>
            <a:r>
              <a:rPr lang="en-AU" dirty="0"/>
              <a:t>University of Notre Dame: </a:t>
            </a:r>
            <a:r>
              <a:rPr lang="en-AU" dirty="0">
                <a:hlinkClick r:id="rId14"/>
              </a:rPr>
              <a:t>Doctor of Medicine</a:t>
            </a:r>
            <a:r>
              <a:rPr lang="en-AU" dirty="0"/>
              <a:t> – GAMSAT Required</a:t>
            </a:r>
          </a:p>
          <a:p>
            <a:pPr lvl="2"/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557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Monash Graduate-Entry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0489"/>
          </a:xfrm>
        </p:spPr>
        <p:txBody>
          <a:bodyPr>
            <a:normAutofit lnSpcReduction="10000"/>
          </a:bodyPr>
          <a:lstStyle/>
          <a:p>
            <a:r>
              <a:rPr lang="en-AU" dirty="0"/>
              <a:t>75 places are available</a:t>
            </a:r>
          </a:p>
          <a:p>
            <a:r>
              <a:rPr lang="en-AU" dirty="0"/>
              <a:t>50 places are reserved for Monash University Bachelor of Biomedical Science students</a:t>
            </a:r>
          </a:p>
          <a:p>
            <a:r>
              <a:rPr lang="en-AU" dirty="0"/>
              <a:t>25 places are available to Monash University students who complete:</a:t>
            </a:r>
          </a:p>
          <a:p>
            <a:pPr lvl="1"/>
            <a:r>
              <a:rPr lang="en-AU" dirty="0"/>
              <a:t>Bachelor of Biomedical Science</a:t>
            </a:r>
          </a:p>
          <a:p>
            <a:pPr lvl="1"/>
            <a:r>
              <a:rPr lang="en-AU" dirty="0"/>
              <a:t>Bachelor of Pharmacy (Honours)</a:t>
            </a:r>
          </a:p>
          <a:p>
            <a:pPr lvl="1"/>
            <a:r>
              <a:rPr lang="en-AU" dirty="0"/>
              <a:t>Bachelor of Physiotherapy (Honours)</a:t>
            </a:r>
          </a:p>
          <a:p>
            <a:pPr lvl="1"/>
            <a:r>
              <a:rPr lang="en-AU" dirty="0"/>
              <a:t>Bachelor of Science (with specific units)</a:t>
            </a:r>
          </a:p>
          <a:p>
            <a:r>
              <a:rPr lang="en-AU" dirty="0"/>
              <a:t>No GAMSAT required</a:t>
            </a:r>
          </a:p>
          <a:p>
            <a:r>
              <a:rPr lang="en-AU" dirty="0"/>
              <a:t>Approximately 540 students are offered a place in the Bachelor of Biomedical Science – 14% can move into graduate medicine</a:t>
            </a:r>
          </a:p>
        </p:txBody>
      </p:sp>
    </p:spTree>
    <p:extLst>
      <p:ext uri="{BB962C8B-B14F-4D97-AF65-F5344CB8AC3E}">
        <p14:creationId xmlns:p14="http://schemas.microsoft.com/office/powerpoint/2010/main" val="109617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22835</TotalTime>
  <Words>1033</Words>
  <Application>Microsoft Office PowerPoint</Application>
  <PresentationFormat>Widescreen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Pathways to Medicine</vt:lpstr>
      <vt:lpstr>Doctor Life Cycle</vt:lpstr>
      <vt:lpstr>Pathways to Medicine</vt:lpstr>
      <vt:lpstr>Undergraduate Medicine Courses</vt:lpstr>
      <vt:lpstr>Undergraduate Medicine – Number of Places</vt:lpstr>
      <vt:lpstr>Undergraduate Medicine Applications</vt:lpstr>
      <vt:lpstr>Undergraduate Medicine Applications</vt:lpstr>
      <vt:lpstr>Graduate Medicine Courses</vt:lpstr>
      <vt:lpstr>Monash Graduate-Entry Medicine</vt:lpstr>
      <vt:lpstr>University of Melbourne – Doctor of Medicine</vt:lpstr>
      <vt:lpstr>Deakin – Doctor of Medicine</vt:lpstr>
      <vt:lpstr>UCAT</vt:lpstr>
      <vt:lpstr>PowerPoint Presentation</vt:lpstr>
      <vt:lpstr>Courses That Require UCAT</vt:lpstr>
      <vt:lpstr>UCAT Minimum Requirements</vt:lpstr>
      <vt:lpstr>Interview (MMI)</vt:lpstr>
      <vt:lpstr>GAMSAT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Medicine</dc:title>
  <dc:creator>Taig, Brendan B</dc:creator>
  <cp:lastModifiedBy>Brendan Taig</cp:lastModifiedBy>
  <cp:revision>132</cp:revision>
  <dcterms:created xsi:type="dcterms:W3CDTF">2017-04-27T00:30:20Z</dcterms:created>
  <dcterms:modified xsi:type="dcterms:W3CDTF">2022-02-17T05:52:02Z</dcterms:modified>
</cp:coreProperties>
</file>