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74" r:id="rId5"/>
    <p:sldId id="279" r:id="rId6"/>
    <p:sldId id="275" r:id="rId7"/>
    <p:sldId id="276" r:id="rId8"/>
    <p:sldId id="277" r:id="rId9"/>
    <p:sldId id="265" r:id="rId10"/>
    <p:sldId id="266" r:id="rId11"/>
    <p:sldId id="263" r:id="rId12"/>
    <p:sldId id="257" r:id="rId13"/>
    <p:sldId id="258" r:id="rId14"/>
    <p:sldId id="269" r:id="rId15"/>
    <p:sldId id="270" r:id="rId16"/>
    <p:sldId id="281" r:id="rId17"/>
    <p:sldId id="259" r:id="rId18"/>
    <p:sldId id="261" r:id="rId19"/>
    <p:sldId id="280" r:id="rId20"/>
    <p:sldId id="267" r:id="rId21"/>
    <p:sldId id="272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9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38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62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2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08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2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49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22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9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86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E4691-85B5-4A14-9A56-A0D78DCC558E}" type="datetimeFigureOut">
              <a:rPr lang="en-AU" smtClean="0"/>
              <a:t>24/03/2019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04AB9-B32A-4970-9D3A-89699ADD1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74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nash.edu/study/how-to-apply/entry-schemes/seas-calculator" TargetMode="External"/><Relationship Id="rId13" Type="http://schemas.openxmlformats.org/officeDocument/2006/relationships/hyperlink" Target="https://www.vu.edu.au/study-at-vu/how-to-apply/special-admission-programs/early-entry-offer-program-eeop" TargetMode="External"/><Relationship Id="rId3" Type="http://schemas.openxmlformats.org/officeDocument/2006/relationships/hyperlink" Target="http://www.deakin.edu.au/courses/entry-pathways/special-entry-access-scheme" TargetMode="External"/><Relationship Id="rId7" Type="http://schemas.openxmlformats.org/officeDocument/2006/relationships/hyperlink" Target="https://www.monash.edu/study/how-to-apply/entry-schemes" TargetMode="External"/><Relationship Id="rId12" Type="http://schemas.openxmlformats.org/officeDocument/2006/relationships/hyperlink" Target="https://access.unimelb.edu.au/" TargetMode="External"/><Relationship Id="rId2" Type="http://schemas.openxmlformats.org/officeDocument/2006/relationships/hyperlink" Target="http://www.acu.edu.au/study_at_acu/pathways_And_entry_schemes/year_12_student_entry/accessacu#se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trobe.edu.au/study/how-to-apply/vtac-applicants/atar-wizard" TargetMode="External"/><Relationship Id="rId11" Type="http://schemas.openxmlformats.org/officeDocument/2006/relationships/hyperlink" Target="http://www.swinburne.edu.au/choose/atar-calculator/seas/" TargetMode="External"/><Relationship Id="rId5" Type="http://schemas.openxmlformats.org/officeDocument/2006/relationships/hyperlink" Target="http://www.latrobe.edu.au/study/undergrad/how-to-apply/entry-schemes/vtac" TargetMode="External"/><Relationship Id="rId10" Type="http://schemas.openxmlformats.org/officeDocument/2006/relationships/hyperlink" Target="http://www.swinburne.edu.au/vtac/apply/special-consideration/" TargetMode="External"/><Relationship Id="rId4" Type="http://schemas.openxmlformats.org/officeDocument/2006/relationships/hyperlink" Target="http://www.deakin.edu.au/courses/entry-pathways/special-entry-access-scheme/seas-calculator" TargetMode="External"/><Relationship Id="rId9" Type="http://schemas.openxmlformats.org/officeDocument/2006/relationships/hyperlink" Target="https://www.rmit.edu.au/study-with-us/applying-to-rmit/local-student-applications/equity-access-schemes/types-of-equity-acces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robe.edu.au/study/aspire" TargetMode="External"/><Relationship Id="rId2" Type="http://schemas.openxmlformats.org/officeDocument/2006/relationships/hyperlink" Target="https://www.acu.edu.au/study-at-acu/admission-pathways/i-volunteer-regular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sport.gov.au/ais/personal_excellence/university_network" TargetMode="External"/><Relationship Id="rId5" Type="http://schemas.openxmlformats.org/officeDocument/2006/relationships/hyperlink" Target="http://www.anu.edu.au/study/apply/domestic-applications-anu-undergraduate?gclid=CjwKCAjw1dzkBRBWEiwAROVDLIlVR3y3LZgIiagQ_2Mtf_fDAk3BraYVXpwg0ZtY3tu2ob-4kv2QKBoC2DsQAvD_BwE" TargetMode="External"/><Relationship Id="rId4" Type="http://schemas.openxmlformats.org/officeDocument/2006/relationships/hyperlink" Target="https://www.vu.edu.au/study-at-vu/how-to-apply/special-admission-programs/vu-guarante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lta.vtac.edu.au/CourseSearch/searchguide.htm#search" TargetMode="External"/><Relationship Id="rId2" Type="http://schemas.openxmlformats.org/officeDocument/2006/relationships/hyperlink" Target="https://www.vtac.edu.au/pdf/aggregate-ATA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g1oMB5cIn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ac.edu.au/who/seas/categories/category2.html" TargetMode="External"/><Relationship Id="rId2" Type="http://schemas.openxmlformats.org/officeDocument/2006/relationships/hyperlink" Target="http://www.vtac.edu.au/who/seas/categories/category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tac.edu.au/who/seas/categories/category4.html" TargetMode="External"/><Relationship Id="rId4" Type="http://schemas.openxmlformats.org/officeDocument/2006/relationships/hyperlink" Target="http://www.vtac.edu.au/who/seas/categories/category3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Special Entry Access Scheme</a:t>
            </a:r>
            <a:br>
              <a:rPr lang="en-AU" dirty="0" smtClean="0"/>
            </a:br>
            <a:r>
              <a:rPr lang="en-AU" dirty="0" smtClean="0"/>
              <a:t>SEAS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75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Statements of Support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Written by a professional (</a:t>
            </a:r>
            <a:r>
              <a:rPr lang="en-AU" dirty="0" err="1" smtClean="0"/>
              <a:t>eg</a:t>
            </a:r>
            <a:r>
              <a:rPr lang="en-AU" dirty="0" smtClean="0"/>
              <a:t>. doctor, wellbeing staff, careers counsellor) who is aware of your situation</a:t>
            </a:r>
          </a:p>
          <a:p>
            <a:pPr lvl="1"/>
            <a:r>
              <a:rPr lang="en-AU" dirty="0" smtClean="0"/>
              <a:t>Over 21 years old</a:t>
            </a:r>
          </a:p>
          <a:p>
            <a:pPr lvl="1"/>
            <a:r>
              <a:rPr lang="en-AU" dirty="0" smtClean="0"/>
              <a:t>Not related or living with you</a:t>
            </a:r>
          </a:p>
          <a:p>
            <a:pPr lvl="1"/>
            <a:r>
              <a:rPr lang="en-AU" dirty="0" smtClean="0"/>
              <a:t>Known the applicant for 12 months or full duration of the circumstances</a:t>
            </a:r>
          </a:p>
          <a:p>
            <a:pPr lvl="0"/>
            <a:r>
              <a:rPr lang="en-AU" dirty="0" smtClean="0"/>
              <a:t>500 characters outlining the circumstances</a:t>
            </a:r>
          </a:p>
          <a:p>
            <a:pPr lvl="0"/>
            <a:r>
              <a:rPr lang="en-AU" dirty="0" smtClean="0"/>
              <a:t>1500 characters outlining the impact on education</a:t>
            </a:r>
          </a:p>
        </p:txBody>
      </p:sp>
    </p:spTree>
    <p:extLst>
      <p:ext uri="{BB962C8B-B14F-4D97-AF65-F5344CB8AC3E}">
        <p14:creationId xmlns:p14="http://schemas.microsoft.com/office/powerpoint/2010/main" val="14730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Seeking Support from SCHS Staff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Requests </a:t>
            </a:r>
            <a:r>
              <a:rPr lang="en-AU" dirty="0"/>
              <a:t>for Statements of Support from school staff must be received by the second last week of Term </a:t>
            </a:r>
            <a:r>
              <a:rPr lang="en-AU" dirty="0" smtClean="0"/>
              <a:t>3</a:t>
            </a:r>
          </a:p>
          <a:p>
            <a:pPr lvl="0"/>
            <a:r>
              <a:rPr lang="en-AU" dirty="0" smtClean="0"/>
              <a:t>Students </a:t>
            </a:r>
            <a:r>
              <a:rPr lang="en-AU" dirty="0"/>
              <a:t>with ongoing </a:t>
            </a:r>
            <a:r>
              <a:rPr lang="en-AU" dirty="0" smtClean="0"/>
              <a:t>disadvantage </a:t>
            </a:r>
            <a:r>
              <a:rPr lang="en-AU" dirty="0" smtClean="0"/>
              <a:t>must discuss with </a:t>
            </a:r>
            <a:r>
              <a:rPr lang="en-AU" dirty="0"/>
              <a:t>careers/wellbeing staff </a:t>
            </a:r>
            <a:r>
              <a:rPr lang="en-AU" dirty="0" smtClean="0"/>
              <a:t>in Term 2, </a:t>
            </a:r>
            <a:r>
              <a:rPr lang="en-AU" dirty="0" smtClean="0"/>
              <a:t>and all follow-up appointments </a:t>
            </a:r>
          </a:p>
          <a:p>
            <a:pPr lvl="0"/>
            <a:r>
              <a:rPr lang="en-AU" dirty="0" smtClean="0"/>
              <a:t>Students </a:t>
            </a:r>
            <a:r>
              <a:rPr lang="en-AU" dirty="0"/>
              <a:t>who face new disadvantage during Year 12, should meet with careers/wellbeing staff as soon as </a:t>
            </a:r>
            <a:r>
              <a:rPr lang="en-AU" dirty="0" smtClean="0"/>
              <a:t>possible</a:t>
            </a:r>
          </a:p>
          <a:p>
            <a:pPr lvl="0"/>
            <a:endParaRPr lang="en-AU" dirty="0"/>
          </a:p>
          <a:p>
            <a:r>
              <a:rPr lang="en-AU" dirty="0" smtClean="0"/>
              <a:t>Provide your Impact Statement (if prepared)</a:t>
            </a:r>
          </a:p>
        </p:txBody>
      </p:sp>
    </p:spTree>
    <p:extLst>
      <p:ext uri="{BB962C8B-B14F-4D97-AF65-F5344CB8AC3E}">
        <p14:creationId xmlns:p14="http://schemas.microsoft.com/office/powerpoint/2010/main" val="26360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Seeking Support from External Professionals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346371" cy="4351338"/>
          </a:xfrm>
        </p:spPr>
        <p:txBody>
          <a:bodyPr/>
          <a:lstStyle/>
          <a:p>
            <a:r>
              <a:rPr lang="en-AU" dirty="0" smtClean="0"/>
              <a:t>Discuss SEAS early (</a:t>
            </a:r>
            <a:r>
              <a:rPr lang="en-AU" dirty="0" err="1" smtClean="0"/>
              <a:t>eg</a:t>
            </a:r>
            <a:r>
              <a:rPr lang="en-AU" dirty="0" smtClean="0"/>
              <a:t>. if you attend an appointment at the start of the year, mention SEAS)</a:t>
            </a:r>
          </a:p>
          <a:p>
            <a:r>
              <a:rPr lang="en-AU" dirty="0" smtClean="0"/>
              <a:t>Provide the “Providing a Statement of Support” Guide</a:t>
            </a:r>
          </a:p>
          <a:p>
            <a:r>
              <a:rPr lang="en-AU" dirty="0" smtClean="0"/>
              <a:t>Provide your Impact Statement (if prepared)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761170"/>
              </p:ext>
            </p:extLst>
          </p:nvPr>
        </p:nvGraphicFramePr>
        <p:xfrm>
          <a:off x="7888230" y="1827032"/>
          <a:ext cx="3074138" cy="4349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Acrobat Document" r:id="rId3" imgW="5667219" imgH="8019658" progId="AcroExch.Document.DC">
                  <p:embed/>
                </p:oleObj>
              </mc:Choice>
              <mc:Fallback>
                <p:oleObj name="Acrobat Document" r:id="rId3" imgW="5667219" imgH="801965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8230" y="1827032"/>
                        <a:ext cx="3074138" cy="4349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University Entry Schemes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ACU: </a:t>
            </a:r>
            <a:r>
              <a:rPr lang="en-AU" dirty="0" smtClean="0">
                <a:hlinkClick r:id="rId2"/>
              </a:rPr>
              <a:t>Entry Schemes</a:t>
            </a:r>
            <a:endParaRPr lang="en-AU" dirty="0" smtClean="0"/>
          </a:p>
          <a:p>
            <a:r>
              <a:rPr lang="en-AU" dirty="0" smtClean="0"/>
              <a:t>Deakin: </a:t>
            </a:r>
            <a:r>
              <a:rPr lang="en-AU" dirty="0" smtClean="0">
                <a:hlinkClick r:id="rId3"/>
              </a:rPr>
              <a:t>SEAS</a:t>
            </a:r>
            <a:r>
              <a:rPr lang="en-AU" dirty="0" smtClean="0"/>
              <a:t> and </a:t>
            </a:r>
            <a:r>
              <a:rPr lang="en-AU" dirty="0" smtClean="0">
                <a:hlinkClick r:id="rId4"/>
              </a:rPr>
              <a:t>SEAS Calculator</a:t>
            </a:r>
            <a:endParaRPr lang="en-AU" dirty="0" smtClean="0"/>
          </a:p>
          <a:p>
            <a:r>
              <a:rPr lang="en-AU" dirty="0" smtClean="0"/>
              <a:t>La Trobe: </a:t>
            </a:r>
            <a:r>
              <a:rPr lang="en-AU" dirty="0" smtClean="0">
                <a:hlinkClick r:id="rId5"/>
              </a:rPr>
              <a:t>VTAC Entry Access Schemes</a:t>
            </a:r>
            <a:r>
              <a:rPr lang="en-AU" dirty="0" smtClean="0"/>
              <a:t> and </a:t>
            </a:r>
            <a:r>
              <a:rPr lang="en-AU" dirty="0" smtClean="0">
                <a:hlinkClick r:id="rId6"/>
              </a:rPr>
              <a:t>ATAR Wizard</a:t>
            </a:r>
            <a:endParaRPr lang="en-AU" dirty="0" smtClean="0"/>
          </a:p>
          <a:p>
            <a:r>
              <a:rPr lang="en-AU" dirty="0" smtClean="0"/>
              <a:t>Monash: </a:t>
            </a:r>
            <a:r>
              <a:rPr lang="en-AU" dirty="0" smtClean="0">
                <a:hlinkClick r:id="rId7"/>
              </a:rPr>
              <a:t>Monash Guarantee and SEAS</a:t>
            </a:r>
            <a:r>
              <a:rPr lang="en-AU" dirty="0" smtClean="0"/>
              <a:t> and </a:t>
            </a:r>
            <a:r>
              <a:rPr lang="en-AU" dirty="0" smtClean="0">
                <a:hlinkClick r:id="rId8"/>
              </a:rPr>
              <a:t>SEAS Calculator</a:t>
            </a:r>
            <a:endParaRPr lang="en-AU" dirty="0" smtClean="0"/>
          </a:p>
          <a:p>
            <a:r>
              <a:rPr lang="en-AU" dirty="0" smtClean="0"/>
              <a:t>RMIT: </a:t>
            </a:r>
            <a:r>
              <a:rPr lang="en-AU" dirty="0" smtClean="0">
                <a:hlinkClick r:id="rId9"/>
              </a:rPr>
              <a:t>Equity Access Schemes</a:t>
            </a:r>
            <a:endParaRPr lang="en-AU" dirty="0" smtClean="0"/>
          </a:p>
          <a:p>
            <a:r>
              <a:rPr lang="en-AU" dirty="0" smtClean="0"/>
              <a:t>Swinburne: </a:t>
            </a:r>
            <a:r>
              <a:rPr lang="en-AU" dirty="0" smtClean="0">
                <a:hlinkClick r:id="rId10"/>
              </a:rPr>
              <a:t>Special Consideration </a:t>
            </a:r>
            <a:r>
              <a:rPr lang="en-AU" dirty="0" smtClean="0"/>
              <a:t>and </a:t>
            </a:r>
            <a:r>
              <a:rPr lang="en-AU" dirty="0" smtClean="0">
                <a:hlinkClick r:id="rId11"/>
              </a:rPr>
              <a:t>SEAS Calculator</a:t>
            </a:r>
            <a:endParaRPr lang="en-AU" dirty="0" smtClean="0"/>
          </a:p>
          <a:p>
            <a:r>
              <a:rPr lang="en-AU" dirty="0" smtClean="0"/>
              <a:t>University of Melbourne: </a:t>
            </a:r>
            <a:r>
              <a:rPr lang="en-AU" dirty="0" smtClean="0">
                <a:hlinkClick r:id="rId12"/>
              </a:rPr>
              <a:t>Access Melbourne</a:t>
            </a:r>
            <a:endParaRPr lang="en-AU" dirty="0" smtClean="0"/>
          </a:p>
          <a:p>
            <a:r>
              <a:rPr lang="en-AU" dirty="0" smtClean="0"/>
              <a:t>Victoria University: </a:t>
            </a:r>
            <a:r>
              <a:rPr lang="en-AU" dirty="0" smtClean="0">
                <a:hlinkClick r:id="rId13"/>
              </a:rPr>
              <a:t>Special Admission Programs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59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of ATAR Guarantees </a:t>
            </a:r>
            <a:br>
              <a:rPr lang="en-AU" dirty="0" smtClean="0"/>
            </a:br>
            <a:r>
              <a:rPr lang="en-AU" dirty="0" smtClean="0"/>
              <a:t>Monash Guarantee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77" y="1867188"/>
            <a:ext cx="6821965" cy="46376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739149" y="4089862"/>
            <a:ext cx="208649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739149" y="4599710"/>
            <a:ext cx="208649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30342" y="3355281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4 point drop in ATAR requirement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440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of SEAS Scholarships</a:t>
            </a:r>
            <a:br>
              <a:rPr lang="en-AU" dirty="0" smtClean="0"/>
            </a:br>
            <a:r>
              <a:rPr lang="en-AU" dirty="0" smtClean="0"/>
              <a:t>Access Melbourne Scholarship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879347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374" y="5382231"/>
            <a:ext cx="65913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Scholarships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Western Chances Scholarship </a:t>
            </a:r>
          </a:p>
          <a:p>
            <a:pPr lvl="1"/>
            <a:r>
              <a:rPr lang="en-AU" dirty="0" smtClean="0"/>
              <a:t>Financial Disadvantage</a:t>
            </a:r>
          </a:p>
          <a:p>
            <a:pPr lvl="1"/>
            <a:r>
              <a:rPr lang="en-AU" dirty="0" smtClean="0"/>
              <a:t>Apply mid-year</a:t>
            </a:r>
          </a:p>
          <a:p>
            <a:r>
              <a:rPr lang="en-AU" dirty="0" smtClean="0"/>
              <a:t>Wyndham Community Pathways Scholarship</a:t>
            </a:r>
          </a:p>
          <a:p>
            <a:pPr lvl="1"/>
            <a:r>
              <a:rPr lang="en-AU" dirty="0" smtClean="0"/>
              <a:t>Live in Wyndham</a:t>
            </a:r>
          </a:p>
          <a:p>
            <a:pPr lvl="1"/>
            <a:r>
              <a:rPr lang="en-AU" dirty="0" smtClean="0"/>
              <a:t>Financial Disadvantage</a:t>
            </a:r>
          </a:p>
          <a:p>
            <a:pPr lvl="1"/>
            <a:r>
              <a:rPr lang="en-AU" dirty="0" smtClean="0"/>
              <a:t>Apply mid-year</a:t>
            </a:r>
          </a:p>
          <a:p>
            <a:r>
              <a:rPr lang="en-AU" dirty="0" smtClean="0"/>
              <a:t>University Scholarships</a:t>
            </a:r>
          </a:p>
          <a:p>
            <a:pPr lvl="1"/>
            <a:r>
              <a:rPr lang="en-AU" dirty="0" smtClean="0"/>
              <a:t>Check University Scholarship Websites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71657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Special Entry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ACU: </a:t>
            </a:r>
            <a:r>
              <a:rPr lang="en-AU" dirty="0" smtClean="0">
                <a:hlinkClick r:id="rId2"/>
              </a:rPr>
              <a:t>Community </a:t>
            </a:r>
            <a:r>
              <a:rPr lang="en-AU" dirty="0" smtClean="0">
                <a:hlinkClick r:id="rId2"/>
              </a:rPr>
              <a:t>Achievers </a:t>
            </a:r>
            <a:r>
              <a:rPr lang="en-AU" dirty="0" smtClean="0">
                <a:hlinkClick r:id="rId2"/>
              </a:rPr>
              <a:t>Program</a:t>
            </a:r>
            <a:r>
              <a:rPr lang="en-AU" dirty="0" smtClean="0"/>
              <a:t> – Closes 14 August</a:t>
            </a:r>
            <a:endParaRPr lang="en-AU" dirty="0" smtClean="0"/>
          </a:p>
          <a:p>
            <a:r>
              <a:rPr lang="en-AU" dirty="0" smtClean="0"/>
              <a:t>La Trobe: </a:t>
            </a:r>
            <a:r>
              <a:rPr lang="en-AU" dirty="0" smtClean="0">
                <a:hlinkClick r:id="rId3"/>
              </a:rPr>
              <a:t>Aspire Early Admissions </a:t>
            </a:r>
            <a:r>
              <a:rPr lang="en-AU" dirty="0" smtClean="0">
                <a:hlinkClick r:id="rId3"/>
              </a:rPr>
              <a:t>Program</a:t>
            </a:r>
            <a:r>
              <a:rPr lang="en-AU" dirty="0" smtClean="0"/>
              <a:t> – Opens mid-year</a:t>
            </a:r>
            <a:endParaRPr lang="en-AU" dirty="0" smtClean="0"/>
          </a:p>
          <a:p>
            <a:r>
              <a:rPr lang="en-AU" dirty="0" smtClean="0"/>
              <a:t>Victoria University: </a:t>
            </a:r>
            <a:r>
              <a:rPr lang="en-AU" dirty="0" smtClean="0">
                <a:hlinkClick r:id="rId4"/>
              </a:rPr>
              <a:t>VU Guaranteed</a:t>
            </a:r>
            <a:r>
              <a:rPr lang="en-AU" dirty="0" smtClean="0"/>
              <a:t> – Opens 15 July</a:t>
            </a:r>
          </a:p>
          <a:p>
            <a:r>
              <a:rPr lang="en-AU" dirty="0" smtClean="0"/>
              <a:t>ANU (Canberra): </a:t>
            </a:r>
            <a:r>
              <a:rPr lang="en-AU" dirty="0" smtClean="0">
                <a:hlinkClick r:id="rId5"/>
              </a:rPr>
              <a:t>ANU Direct Application </a:t>
            </a:r>
            <a:r>
              <a:rPr lang="en-AU" dirty="0" smtClean="0"/>
              <a:t>– Closes 31 May</a:t>
            </a:r>
            <a:endParaRPr lang="en-AU" dirty="0"/>
          </a:p>
          <a:p>
            <a:r>
              <a:rPr lang="en-AU" dirty="0" smtClean="0">
                <a:hlinkClick r:id="rId6"/>
              </a:rPr>
              <a:t>Elite Athlete Program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22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Subject Bonus Points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Subject bonus points add to your aggregate, not your ATAR </a:t>
            </a:r>
          </a:p>
          <a:p>
            <a:r>
              <a:rPr lang="en-AU" dirty="0" smtClean="0"/>
              <a:t>Aggregate-ATAR </a:t>
            </a:r>
            <a:r>
              <a:rPr lang="en-AU" dirty="0" smtClean="0">
                <a:hlinkClick r:id="rId2"/>
              </a:rPr>
              <a:t>conversation table</a:t>
            </a:r>
            <a:r>
              <a:rPr lang="en-AU" dirty="0" smtClean="0"/>
              <a:t> (a non-linear relationship)</a:t>
            </a:r>
          </a:p>
          <a:p>
            <a:r>
              <a:rPr lang="en-AU" dirty="0" smtClean="0"/>
              <a:t>Bonuses listed in VTAC </a:t>
            </a:r>
            <a:r>
              <a:rPr lang="en-AU" dirty="0" smtClean="0">
                <a:hlinkClick r:id="rId3"/>
              </a:rPr>
              <a:t>Coursesearch</a:t>
            </a:r>
            <a:r>
              <a:rPr lang="en-AU" dirty="0" smtClean="0"/>
              <a:t> under Other Selection Considerations for each course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38562"/>
            <a:ext cx="103346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FAQ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 travel 2 hours each day to go to SCHS. Do I qualify for SEAS?</a:t>
            </a:r>
          </a:p>
          <a:p>
            <a:pPr lvl="1"/>
            <a:r>
              <a:rPr lang="en-AU" dirty="0" smtClean="0"/>
              <a:t>No. SEAS is for circumstances outside of your control.</a:t>
            </a:r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Can I apply for multiple SEAS categories?</a:t>
            </a:r>
          </a:p>
          <a:p>
            <a:pPr lvl="1"/>
            <a:r>
              <a:rPr lang="en-AU" dirty="0" smtClean="0"/>
              <a:t>Yes. They can result in a lower ATAR requirement.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My Year 11 was impacted by disadvantage. Can I apply for SEAS?</a:t>
            </a:r>
          </a:p>
          <a:p>
            <a:pPr lvl="1"/>
            <a:r>
              <a:rPr lang="en-AU" dirty="0" smtClean="0"/>
              <a:t>Yes.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261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SEAS?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Special Entry Access Scheme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Adjustment for situations that disadvantage students</a:t>
            </a:r>
          </a:p>
          <a:p>
            <a:r>
              <a:rPr lang="en-AU" dirty="0" smtClean="0"/>
              <a:t>Entry into university courses with a lower ATAR score</a:t>
            </a:r>
          </a:p>
          <a:p>
            <a:r>
              <a:rPr lang="en-AU" dirty="0" smtClean="0"/>
              <a:t>Guaranteed entry into some universities</a:t>
            </a:r>
          </a:p>
          <a:p>
            <a:r>
              <a:rPr lang="en-AU" dirty="0" smtClean="0"/>
              <a:t>Provides scholarship </a:t>
            </a:r>
            <a:r>
              <a:rPr lang="en-AU" dirty="0" smtClean="0"/>
              <a:t>opportunities</a:t>
            </a:r>
          </a:p>
          <a:p>
            <a:r>
              <a:rPr lang="en-AU" dirty="0" smtClean="0"/>
              <a:t>Application via VTAC (Victorian Tertiary Admissions Centre)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4661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Support </a:t>
            </a:r>
            <a:r>
              <a:rPr lang="en-AU" dirty="0" smtClean="0"/>
              <a:t>– SCHS </a:t>
            </a:r>
            <a:r>
              <a:rPr lang="en-AU" dirty="0" smtClean="0"/>
              <a:t>Careers Website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7869"/>
            <a:ext cx="9462655" cy="52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2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Support – Book an Appointment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Book Via Compass star tab</a:t>
            </a:r>
          </a:p>
          <a:p>
            <a:r>
              <a:rPr lang="en-AU" dirty="0" smtClean="0"/>
              <a:t>All Year 12s will have an appointment with Careers by early Term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6180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Sg1oMB5cIn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9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SEAS Categories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u="sng" dirty="0">
                <a:hlinkClick r:id="rId2"/>
              </a:rPr>
              <a:t>Category 1</a:t>
            </a:r>
            <a:r>
              <a:rPr lang="en-AU" dirty="0"/>
              <a:t>: Personal Information and </a:t>
            </a:r>
            <a:r>
              <a:rPr lang="en-AU" dirty="0" smtClean="0"/>
              <a:t>Location</a:t>
            </a:r>
          </a:p>
          <a:p>
            <a:pPr lvl="1"/>
            <a:r>
              <a:rPr lang="en-AU" dirty="0" smtClean="0"/>
              <a:t>All students should apply for this category</a:t>
            </a:r>
            <a:endParaRPr lang="en-AU" dirty="0"/>
          </a:p>
          <a:p>
            <a:r>
              <a:rPr lang="en-AU" u="sng" dirty="0">
                <a:hlinkClick r:id="rId3"/>
              </a:rPr>
              <a:t>Category 2</a:t>
            </a:r>
            <a:r>
              <a:rPr lang="en-AU" dirty="0"/>
              <a:t>: Disadvantaged Financial </a:t>
            </a:r>
            <a:r>
              <a:rPr lang="en-AU" dirty="0" smtClean="0"/>
              <a:t>Background</a:t>
            </a:r>
          </a:p>
          <a:p>
            <a:pPr lvl="1"/>
            <a:r>
              <a:rPr lang="en-AU" dirty="0" smtClean="0"/>
              <a:t>Centrelink Statements or Family Tax Benefit notifications can be evidence</a:t>
            </a:r>
            <a:endParaRPr lang="en-AU" dirty="0"/>
          </a:p>
          <a:p>
            <a:r>
              <a:rPr lang="en-AU" u="sng" dirty="0">
                <a:hlinkClick r:id="rId4"/>
              </a:rPr>
              <a:t>Category 3</a:t>
            </a:r>
            <a:r>
              <a:rPr lang="en-AU" dirty="0"/>
              <a:t>: Disability or Medical </a:t>
            </a:r>
            <a:r>
              <a:rPr lang="en-AU" dirty="0" smtClean="0"/>
              <a:t>Condition</a:t>
            </a:r>
          </a:p>
          <a:p>
            <a:pPr lvl="1"/>
            <a:r>
              <a:rPr lang="en-AU" dirty="0" smtClean="0"/>
              <a:t>Requires Impact Statement and Statement of Support</a:t>
            </a:r>
          </a:p>
          <a:p>
            <a:r>
              <a:rPr lang="en-AU" u="sng" dirty="0">
                <a:hlinkClick r:id="rId5"/>
              </a:rPr>
              <a:t>Category 4</a:t>
            </a:r>
            <a:r>
              <a:rPr lang="en-AU" dirty="0"/>
              <a:t>: Difficult </a:t>
            </a:r>
            <a:r>
              <a:rPr lang="en-AU" dirty="0" smtClean="0"/>
              <a:t>Circumstances</a:t>
            </a:r>
          </a:p>
          <a:p>
            <a:pPr lvl="1"/>
            <a:r>
              <a:rPr lang="en-AU" dirty="0" smtClean="0"/>
              <a:t>Requires Impact Statement and Statement of Support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18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Category 1: </a:t>
            </a:r>
            <a:r>
              <a:rPr lang="en-AU" sz="4000" dirty="0"/>
              <a:t>Personal Information and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1418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Timeline</a:t>
            </a:r>
          </a:p>
          <a:p>
            <a:r>
              <a:rPr lang="en-AU" dirty="0" smtClean="0"/>
              <a:t>Now - Visit Monash SEAS Calculator – Check your address?</a:t>
            </a:r>
          </a:p>
          <a:p>
            <a:r>
              <a:rPr lang="en-AU" dirty="0"/>
              <a:t>Term 3 – Apply to </a:t>
            </a:r>
            <a:r>
              <a:rPr lang="en-AU" dirty="0" smtClean="0"/>
              <a:t>VTAC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Documentation</a:t>
            </a:r>
          </a:p>
          <a:p>
            <a:r>
              <a:rPr lang="en-AU" dirty="0" smtClean="0"/>
              <a:t>Tick 2 boxes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6229"/>
            <a:ext cx="5520616" cy="51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22" y="109700"/>
            <a:ext cx="8160602" cy="64470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680961" y="1561515"/>
            <a:ext cx="182879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680961" y="3542715"/>
            <a:ext cx="182879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95360" y="1099850"/>
            <a:ext cx="286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SCHS Median Score</a:t>
            </a:r>
            <a:endParaRPr lang="en-A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595360" y="3013330"/>
            <a:ext cx="286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ATAR Boost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7590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Category 2</a:t>
            </a:r>
            <a:r>
              <a:rPr lang="en-AU" sz="4000" dirty="0"/>
              <a:t>: Disadvantaged Financial </a:t>
            </a:r>
            <a:r>
              <a:rPr lang="en-AU" sz="4000" dirty="0" smtClean="0"/>
              <a:t>Background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Timeline</a:t>
            </a:r>
          </a:p>
          <a:p>
            <a:r>
              <a:rPr lang="en-AU" dirty="0" smtClean="0"/>
              <a:t>Now – check with family – are you receiving Centrelink?</a:t>
            </a:r>
          </a:p>
          <a:p>
            <a:r>
              <a:rPr lang="en-AU" dirty="0" smtClean="0"/>
              <a:t>Term 3 </a:t>
            </a:r>
            <a:r>
              <a:rPr lang="en-AU" dirty="0"/>
              <a:t>– Apply </a:t>
            </a:r>
            <a:r>
              <a:rPr lang="en-AU" dirty="0" smtClean="0"/>
              <a:t>to VTAC</a:t>
            </a:r>
          </a:p>
          <a:p>
            <a:r>
              <a:rPr lang="en-AU" dirty="0" smtClean="0"/>
              <a:t>Term 3 – collect supporting document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Documentation</a:t>
            </a:r>
          </a:p>
          <a:p>
            <a:r>
              <a:rPr lang="en-AU" dirty="0" smtClean="0"/>
              <a:t>Centrelink Statement – ask parents download from </a:t>
            </a:r>
            <a:r>
              <a:rPr lang="en-AU" dirty="0" err="1" smtClean="0"/>
              <a:t>MyGov</a:t>
            </a:r>
            <a:r>
              <a:rPr lang="en-AU" dirty="0" smtClean="0"/>
              <a:t> Account</a:t>
            </a:r>
          </a:p>
          <a:p>
            <a:r>
              <a:rPr lang="en-AU" dirty="0" smtClean="0"/>
              <a:t>Health Care Card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485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Category 3</a:t>
            </a:r>
            <a:r>
              <a:rPr lang="en-AU" sz="4000" dirty="0"/>
              <a:t>: Disability or Medical </a:t>
            </a:r>
            <a:r>
              <a:rPr lang="en-AU" sz="4000" dirty="0" smtClean="0"/>
              <a:t>Condition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7852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Timeline</a:t>
            </a:r>
            <a:endParaRPr lang="en-AU" dirty="0"/>
          </a:p>
          <a:p>
            <a:r>
              <a:rPr lang="en-AU" dirty="0" smtClean="0"/>
              <a:t>Now – keep record of impact of condition</a:t>
            </a:r>
          </a:p>
          <a:p>
            <a:r>
              <a:rPr lang="en-AU" dirty="0" smtClean="0"/>
              <a:t>Term </a:t>
            </a:r>
            <a:r>
              <a:rPr lang="en-AU" dirty="0"/>
              <a:t>3 – apply to VTAC and submit </a:t>
            </a:r>
            <a:r>
              <a:rPr lang="en-AU" dirty="0" smtClean="0"/>
              <a:t>SEAS</a:t>
            </a:r>
          </a:p>
          <a:p>
            <a:r>
              <a:rPr lang="en-AU" dirty="0" smtClean="0"/>
              <a:t>Term 3 – book medical appointment to arrange supporting statement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Documentation</a:t>
            </a:r>
          </a:p>
          <a:p>
            <a:r>
              <a:rPr lang="en-AU" dirty="0" smtClean="0"/>
              <a:t>Personal Statement </a:t>
            </a:r>
          </a:p>
          <a:p>
            <a:r>
              <a:rPr lang="en-AU" dirty="0" smtClean="0"/>
              <a:t>Statement of Support</a:t>
            </a:r>
          </a:p>
          <a:p>
            <a:pPr lvl="1"/>
            <a:r>
              <a:rPr lang="en-AU" dirty="0" smtClean="0"/>
              <a:t>From a Doctor</a:t>
            </a:r>
          </a:p>
        </p:txBody>
      </p:sp>
      <p:pic>
        <p:nvPicPr>
          <p:cNvPr id="2050" name="Picture 2" descr="Image result for x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77" y="2333465"/>
            <a:ext cx="4432153" cy="33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3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Category 4: </a:t>
            </a:r>
            <a:r>
              <a:rPr lang="en-AU" sz="4000" dirty="0"/>
              <a:t>Difficult Circumstances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0088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Timeline</a:t>
            </a:r>
          </a:p>
          <a:p>
            <a:r>
              <a:rPr lang="en-AU" dirty="0" smtClean="0"/>
              <a:t>Now – book an appointment with Wellbeing</a:t>
            </a:r>
          </a:p>
          <a:p>
            <a:r>
              <a:rPr lang="en-AU" dirty="0" smtClean="0"/>
              <a:t>Now – keep record of difficult circumstances</a:t>
            </a:r>
          </a:p>
          <a:p>
            <a:r>
              <a:rPr lang="en-AU" dirty="0" smtClean="0"/>
              <a:t>Term 3 – apply to VTAC and submit SEAS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Documentation</a:t>
            </a:r>
          </a:p>
          <a:p>
            <a:r>
              <a:rPr lang="en-AU" dirty="0" smtClean="0"/>
              <a:t>Personal Statement</a:t>
            </a:r>
          </a:p>
          <a:p>
            <a:r>
              <a:rPr lang="en-AU" dirty="0" smtClean="0"/>
              <a:t>Statement of Support</a:t>
            </a:r>
          </a:p>
          <a:p>
            <a:pPr lvl="1"/>
            <a:r>
              <a:rPr lang="en-AU" dirty="0" smtClean="0"/>
              <a:t>From wellbeing, or somebody who knows the situation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412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Impact Statements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Written by the student </a:t>
            </a:r>
          </a:p>
          <a:p>
            <a:pPr lvl="0"/>
            <a:r>
              <a:rPr lang="en-AU" dirty="0"/>
              <a:t>500 characters outlining the circumstances</a:t>
            </a:r>
          </a:p>
          <a:p>
            <a:pPr lvl="0"/>
            <a:r>
              <a:rPr lang="en-AU" dirty="0"/>
              <a:t>1500 characters outlining the impact </a:t>
            </a:r>
            <a:r>
              <a:rPr lang="en-AU" dirty="0" smtClean="0"/>
              <a:t>on education</a:t>
            </a:r>
          </a:p>
          <a:p>
            <a:pPr marL="0" lvl="0" indent="0">
              <a:buNone/>
            </a:pPr>
            <a:endParaRPr lang="en-AU" dirty="0" smtClean="0"/>
          </a:p>
          <a:p>
            <a:r>
              <a:rPr lang="en-AU" dirty="0" smtClean="0"/>
              <a:t>Keep a record of any disadvantage (such as absences from school during ongoing illness) – situation, date, impact on study (such as missing SAC)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4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752</Words>
  <Application>Microsoft Office PowerPoint</Application>
  <PresentationFormat>Widescreen</PresentationFormat>
  <Paragraphs>124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Acrobat Document</vt:lpstr>
      <vt:lpstr>Special Entry Access Scheme SEAS</vt:lpstr>
      <vt:lpstr>What is SEAS?</vt:lpstr>
      <vt:lpstr>SEAS Categories</vt:lpstr>
      <vt:lpstr>Category 1: Personal Information and Location</vt:lpstr>
      <vt:lpstr>PowerPoint Presentation</vt:lpstr>
      <vt:lpstr>Category 2: Disadvantaged Financial Background</vt:lpstr>
      <vt:lpstr>Category 3: Disability or Medical Condition</vt:lpstr>
      <vt:lpstr>Category 4: Difficult Circumstances</vt:lpstr>
      <vt:lpstr>Impact Statements</vt:lpstr>
      <vt:lpstr>Statements of Support</vt:lpstr>
      <vt:lpstr>Seeking Support from SCHS Staff</vt:lpstr>
      <vt:lpstr>Seeking Support from External Professionals </vt:lpstr>
      <vt:lpstr>University Entry Schemes</vt:lpstr>
      <vt:lpstr>Example of ATAR Guarantees  Monash Guarantee</vt:lpstr>
      <vt:lpstr>Example of SEAS Scholarships Access Melbourne Scholarship</vt:lpstr>
      <vt:lpstr>Other Scholarships</vt:lpstr>
      <vt:lpstr>Other Special Entry Programs</vt:lpstr>
      <vt:lpstr>Subject Bonus Points</vt:lpstr>
      <vt:lpstr>FAQ </vt:lpstr>
      <vt:lpstr>Support – SCHS Careers Website</vt:lpstr>
      <vt:lpstr>Support – Book an Appointment</vt:lpstr>
      <vt:lpstr>PowerPoint Presentation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Entry Access Scheme SEAS</dc:title>
  <dc:creator>Taig, Brendan B</dc:creator>
  <cp:lastModifiedBy>Taig, Brendan B</cp:lastModifiedBy>
  <cp:revision>49</cp:revision>
  <dcterms:created xsi:type="dcterms:W3CDTF">2017-11-23T22:05:40Z</dcterms:created>
  <dcterms:modified xsi:type="dcterms:W3CDTF">2019-03-24T09:44:18Z</dcterms:modified>
</cp:coreProperties>
</file>